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3" r:id="rId10"/>
    <p:sldId id="264" r:id="rId11"/>
    <p:sldId id="269" r:id="rId12"/>
    <p:sldId id="265" r:id="rId13"/>
    <p:sldId id="266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9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8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5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104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03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8649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32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29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2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6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7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1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7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4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8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80D722-7488-48C3-9415-CB8787CFA9E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175BCD-A9AB-4F86-B490-12A3BF83E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70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D81477-F433-4CE6-ACC1-0364B53A7A8D}"/>
              </a:ext>
            </a:extLst>
          </p:cNvPr>
          <p:cNvSpPr txBox="1">
            <a:spLocks/>
          </p:cNvSpPr>
          <p:nvPr/>
        </p:nvSpPr>
        <p:spPr>
          <a:xfrm>
            <a:off x="1121391" y="327145"/>
            <a:ext cx="9949217" cy="116006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Book Antiqua" panose="02040602050305030304" pitchFamily="18" charset="0"/>
              </a:rPr>
              <a:t>IT 3003 - ADVANCED PROGRAMMING TECHNIQUE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795FED5-725C-4AC8-B168-912C2D53DD15}"/>
              </a:ext>
            </a:extLst>
          </p:cNvPr>
          <p:cNvSpPr txBox="1">
            <a:spLocks/>
          </p:cNvSpPr>
          <p:nvPr/>
        </p:nvSpPr>
        <p:spPr>
          <a:xfrm>
            <a:off x="3851862" y="2699510"/>
            <a:ext cx="4488276" cy="1832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GROUP PROJECT 2020</a:t>
            </a:r>
          </a:p>
          <a:p>
            <a:pPr algn="ctr"/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GROUP 03</a:t>
            </a:r>
          </a:p>
        </p:txBody>
      </p:sp>
    </p:spTree>
    <p:extLst>
      <p:ext uri="{BB962C8B-B14F-4D97-AF65-F5344CB8AC3E}">
        <p14:creationId xmlns:p14="http://schemas.microsoft.com/office/powerpoint/2010/main" val="136361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13447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74B28-E188-4C25-A701-1A9FA29B8BAD}"/>
              </a:ext>
            </a:extLst>
          </p:cNvPr>
          <p:cNvSpPr txBox="1"/>
          <p:nvPr/>
        </p:nvSpPr>
        <p:spPr>
          <a:xfrm>
            <a:off x="622852" y="1493620"/>
            <a:ext cx="109330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patterns represent the best practices used by experienced object-oriented software developers. Design patterns are solutions to general problems that software developers faced during software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main categories in design patterns.</a:t>
            </a:r>
          </a:p>
          <a:p>
            <a:r>
              <a:rPr lang="en-US" sz="2400" dirty="0"/>
              <a:t>				=&gt; Creational</a:t>
            </a:r>
          </a:p>
          <a:p>
            <a:r>
              <a:rPr lang="en-US" sz="2400" dirty="0"/>
              <a:t>				=&gt; Structural</a:t>
            </a:r>
          </a:p>
          <a:p>
            <a:r>
              <a:rPr lang="en-US" sz="2400" dirty="0"/>
              <a:t>				=&gt; Behavioral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CEC5B-2433-4F09-9609-C8037BAB9BA9}"/>
              </a:ext>
            </a:extLst>
          </p:cNvPr>
          <p:cNvSpPr txBox="1"/>
          <p:nvPr/>
        </p:nvSpPr>
        <p:spPr>
          <a:xfrm>
            <a:off x="622852" y="4658149"/>
            <a:ext cx="10641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Factory Design Pattern</a:t>
            </a:r>
          </a:p>
          <a:p>
            <a:endParaRPr lang="en-US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type of design pattern comes under creational pattern as this pattern provides one of the best ways to create an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Factory pattern, we create object without exposing the creation logic to the client and refer to newly created object using a common interface.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E3F077-1E59-426B-9CFD-962C3B941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6107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6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13447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Design patterns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698F98-4AB8-46B9-B6B9-88EB907C1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95" y="1493620"/>
            <a:ext cx="6797055" cy="2810267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A0A273-AB2D-4FA7-8874-1AAF3A9DE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07" y="4938468"/>
            <a:ext cx="5763429" cy="105742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800BAD-126B-487B-9F6E-983F04F102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81322" y="56910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13447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Usage of GUI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E2A45-878B-43E8-B86B-F4182D13F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73" t="19286" r="51319" b="39678"/>
          <a:stretch/>
        </p:blipFill>
        <p:spPr>
          <a:xfrm>
            <a:off x="9042549" y="1969477"/>
            <a:ext cx="2938793" cy="3165233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26B032E-232B-4FF9-AB45-B8B70C10F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6" y="1280161"/>
            <a:ext cx="8566867" cy="5289452"/>
          </a:xfrm>
          <a:prstGeom prst="rect">
            <a:avLst/>
          </a:prstGeom>
        </p:spPr>
      </p:pic>
      <p:pic>
        <p:nvPicPr>
          <p:cNvPr id="3" name="gui elements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6D43BD4D-610C-4F7D-87CB-61339C610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07145" y="5960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13447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Usage of exception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5C2FD-561F-4733-92D8-42DF11BEAC8C}"/>
              </a:ext>
            </a:extLst>
          </p:cNvPr>
          <p:cNvSpPr txBox="1"/>
          <p:nvPr/>
        </p:nvSpPr>
        <p:spPr>
          <a:xfrm>
            <a:off x="548640" y="1493620"/>
            <a:ext cx="11141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exception (or exceptional event) is a problem that arises during the execution of a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two types exceptions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C5ED6-591D-4AC4-BBD4-6C4D4F205033}"/>
              </a:ext>
            </a:extLst>
          </p:cNvPr>
          <p:cNvSpPr txBox="1"/>
          <p:nvPr/>
        </p:nvSpPr>
        <p:spPr>
          <a:xfrm>
            <a:off x="1050388" y="2509283"/>
            <a:ext cx="111416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Checked exceptions</a:t>
            </a:r>
          </a:p>
          <a:p>
            <a:r>
              <a:rPr lang="en-US" sz="2000" dirty="0"/>
              <a:t>A checked exception is an exception that is checked (notified) by the compiler at compilation-time, these are also called as compile time exceptions.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Unchecked exceptions</a:t>
            </a:r>
          </a:p>
          <a:p>
            <a:r>
              <a:rPr lang="en-US" sz="2000" dirty="0"/>
              <a:t>An unchecked exception is an exception that occurs at the time of execution. These are also called as Runtime Exceptions.</a:t>
            </a:r>
          </a:p>
          <a:p>
            <a:endParaRPr lang="en-US" sz="2000" dirty="0"/>
          </a:p>
          <a:p>
            <a:r>
              <a:rPr lang="en-US" sz="2000" dirty="0"/>
              <a:t>All exception classes are subtypes of the </a:t>
            </a:r>
            <a:r>
              <a:rPr lang="en-US" sz="2000" dirty="0" err="1"/>
              <a:t>java.lang.Exception</a:t>
            </a:r>
            <a:r>
              <a:rPr lang="en-US" sz="2000" dirty="0"/>
              <a:t> class.</a:t>
            </a:r>
          </a:p>
          <a:p>
            <a:endParaRPr lang="en-US" sz="2000" dirty="0"/>
          </a:p>
          <a:p>
            <a:r>
              <a:rPr lang="en-US" sz="2000" b="1" dirty="0"/>
              <a:t>Catching Exceptions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method catches an exception using a combination of the </a:t>
            </a:r>
            <a:r>
              <a:rPr lang="en-US" sz="2000" b="1" dirty="0"/>
              <a:t>try</a:t>
            </a:r>
            <a:r>
              <a:rPr lang="en-US" sz="2000" dirty="0"/>
              <a:t> and </a:t>
            </a:r>
            <a:r>
              <a:rPr lang="en-US" sz="2000" b="1" dirty="0"/>
              <a:t>catch</a:t>
            </a:r>
            <a:r>
              <a:rPr lang="en-US" sz="2000" dirty="0"/>
              <a:t> keywords.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1ABAD0-1F2E-4938-985A-3FF580314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5539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13447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Use of proper coding standards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BF7FF-5444-4240-888B-E7EA0DB6F1AE}"/>
              </a:ext>
            </a:extLst>
          </p:cNvPr>
          <p:cNvSpPr txBox="1"/>
          <p:nvPr/>
        </p:nvSpPr>
        <p:spPr>
          <a:xfrm>
            <a:off x="860612" y="1801906"/>
            <a:ext cx="10434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purpose of having proper coding standards: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E1B5B-E07F-492D-ADED-E2FBA06692EA}"/>
              </a:ext>
            </a:extLst>
          </p:cNvPr>
          <p:cNvSpPr txBox="1"/>
          <p:nvPr/>
        </p:nvSpPr>
        <p:spPr>
          <a:xfrm>
            <a:off x="1600200" y="2632903"/>
            <a:ext cx="104349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Improves code readability &amp; maintainability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Reduces code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Enables code reuse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Helps to detect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Increases the efficiency of the programmers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ding standards 2">
            <a:hlinkClick r:id="" action="ppaction://media"/>
            <a:extLst>
              <a:ext uri="{FF2B5EF4-FFF2-40B4-BE49-F238E27FC236}">
                <a16:creationId xmlns:a16="http://schemas.microsoft.com/office/drawing/2014/main" id="{8BAA0F09-AEE9-4BC5-AE25-CE9E82DFAE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1600" y="56898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13447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Use of proper coding standards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5ECFD-7B96-4525-9F37-3C637EFE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21" y="2247022"/>
            <a:ext cx="5800000" cy="2790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DAE5F-F70C-4AB1-A790-80CEDE83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903" y="3642260"/>
            <a:ext cx="3990476" cy="25142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8EA60-A62D-4019-9F81-34CE88E515BF}"/>
              </a:ext>
            </a:extLst>
          </p:cNvPr>
          <p:cNvSpPr txBox="1"/>
          <p:nvPr/>
        </p:nvSpPr>
        <p:spPr>
          <a:xfrm>
            <a:off x="1411940" y="6306671"/>
            <a:ext cx="922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for the use of proper indentation, naming conventions and comments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0468A3-ECD3-46B1-8E11-F92648F89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902" y="1492073"/>
            <a:ext cx="3990475" cy="1914286"/>
          </a:xfrm>
          <a:prstGeom prst="rect">
            <a:avLst/>
          </a:prstGeom>
        </p:spPr>
      </p:pic>
      <p:pic>
        <p:nvPicPr>
          <p:cNvPr id="3" name="coding standards 1">
            <a:hlinkClick r:id="" action="ppaction://media"/>
            <a:extLst>
              <a:ext uri="{FF2B5EF4-FFF2-40B4-BE49-F238E27FC236}">
                <a16:creationId xmlns:a16="http://schemas.microsoft.com/office/drawing/2014/main" id="{3B118EA9-C250-4017-BFC1-9018C0878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23861" y="53672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675466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21175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B5C3-1003-469E-85F2-16263EB0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23" y="103591"/>
            <a:ext cx="11135753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Inventory Management &amp; Billing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254F6-38D1-4042-AB03-A0C6A3248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51" y="1610658"/>
            <a:ext cx="4909625" cy="3975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94B0E-42A6-46BC-A632-9AFC580C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699" y="2391718"/>
            <a:ext cx="5083563" cy="4032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D68174-DA7E-4B9C-B995-9EE317BFF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592" y="3065520"/>
            <a:ext cx="3742857" cy="3133333"/>
          </a:xfrm>
          <a:prstGeom prst="rect">
            <a:avLst/>
          </a:prstGeom>
        </p:spPr>
      </p:pic>
      <p:pic>
        <p:nvPicPr>
          <p:cNvPr id="3" name="Introduction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87B0E186-145E-47D6-939B-6894BC0F2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74020" y="61988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9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700" y="0"/>
            <a:ext cx="4062600" cy="1507067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Group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57F302-AB78-49F7-A312-14FAC9813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632552"/>
              </p:ext>
            </p:extLst>
          </p:nvPr>
        </p:nvGraphicFramePr>
        <p:xfrm>
          <a:off x="1786965" y="1605876"/>
          <a:ext cx="8618070" cy="487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90">
                  <a:extLst>
                    <a:ext uri="{9D8B030D-6E8A-4147-A177-3AD203B41FA5}">
                      <a16:colId xmlns:a16="http://schemas.microsoft.com/office/drawing/2014/main" val="2110898169"/>
                    </a:ext>
                  </a:extLst>
                </a:gridCol>
                <a:gridCol w="2872690">
                  <a:extLst>
                    <a:ext uri="{9D8B030D-6E8A-4147-A177-3AD203B41FA5}">
                      <a16:colId xmlns:a16="http://schemas.microsoft.com/office/drawing/2014/main" val="1852327318"/>
                    </a:ext>
                  </a:extLst>
                </a:gridCol>
                <a:gridCol w="2872690">
                  <a:extLst>
                    <a:ext uri="{9D8B030D-6E8A-4147-A177-3AD203B41FA5}">
                      <a16:colId xmlns:a16="http://schemas.microsoft.com/office/drawing/2014/main" val="2421136144"/>
                    </a:ext>
                  </a:extLst>
                </a:gridCol>
              </a:tblGrid>
              <a:tr h="438077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Corresponding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611323"/>
                  </a:ext>
                </a:extLst>
              </a:tr>
              <a:tr h="630358">
                <a:tc>
                  <a:txBody>
                    <a:bodyPr/>
                    <a:lstStyle/>
                    <a:p>
                      <a:r>
                        <a:rPr lang="en-US" dirty="0" err="1"/>
                        <a:t>Guruge</a:t>
                      </a:r>
                      <a:r>
                        <a:rPr lang="en-US" dirty="0"/>
                        <a:t> A.G.T.K.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S13897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Classes &amp;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345375"/>
                  </a:ext>
                </a:extLst>
              </a:tr>
              <a:tr h="630358">
                <a:tc>
                  <a:txBody>
                    <a:bodyPr/>
                    <a:lstStyle/>
                    <a:p>
                      <a:r>
                        <a:rPr lang="en-US" dirty="0"/>
                        <a:t>H.D. </a:t>
                      </a:r>
                      <a:r>
                        <a:rPr lang="en-US" dirty="0" err="1"/>
                        <a:t>Supun</a:t>
                      </a:r>
                      <a:r>
                        <a:rPr lang="en-US" dirty="0"/>
                        <a:t> Sameera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S13898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UML Diagrams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210233"/>
                  </a:ext>
                </a:extLst>
              </a:tr>
              <a:tr h="630358">
                <a:tc>
                  <a:txBody>
                    <a:bodyPr/>
                    <a:lstStyle/>
                    <a:p>
                      <a:r>
                        <a:rPr lang="en-US" dirty="0" err="1"/>
                        <a:t>Jayalath</a:t>
                      </a:r>
                      <a:r>
                        <a:rPr lang="en-US" dirty="0"/>
                        <a:t> J.D.M.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S13838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 Standards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00958"/>
                  </a:ext>
                </a:extLst>
              </a:tr>
              <a:tr h="630358">
                <a:tc>
                  <a:txBody>
                    <a:bodyPr/>
                    <a:lstStyle/>
                    <a:p>
                      <a:r>
                        <a:rPr lang="en-US" dirty="0"/>
                        <a:t>Jayasekara P.W.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S13839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GUI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266935"/>
                  </a:ext>
                </a:extLst>
              </a:tr>
              <a:tr h="6303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Jayasinghe K.D.V.C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S13993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&amp; 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972752"/>
                  </a:ext>
                </a:extLst>
              </a:tr>
              <a:tr h="630358">
                <a:tc>
                  <a:txBody>
                    <a:bodyPr/>
                    <a:lstStyle/>
                    <a:p>
                      <a:r>
                        <a:rPr lang="en-US" dirty="0" err="1"/>
                        <a:t>Jayasundara</a:t>
                      </a:r>
                      <a:r>
                        <a:rPr lang="en-US" dirty="0"/>
                        <a:t> A.U.S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S13840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Pattern/Static or Dynamic Binding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26569"/>
                  </a:ext>
                </a:extLst>
              </a:tr>
              <a:tr h="630358">
                <a:tc>
                  <a:txBody>
                    <a:bodyPr/>
                    <a:lstStyle/>
                    <a:p>
                      <a:r>
                        <a:rPr lang="en-US" dirty="0"/>
                        <a:t>Jayasuriya J.A.C.U.S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S13841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Exception Handling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50124"/>
                  </a:ext>
                </a:extLst>
              </a:tr>
            </a:tbl>
          </a:graphicData>
        </a:graphic>
      </p:graphicFrame>
      <p:pic>
        <p:nvPicPr>
          <p:cNvPr id="3" name="members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B3E7451A-6424-4E9F-8FD3-4EE6C4EB1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7269" y="59999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847" y="0"/>
            <a:ext cx="4913453" cy="1507067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Primitive Data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740C4-A923-4F1C-BFBB-6C6920D1F5FA}"/>
              </a:ext>
            </a:extLst>
          </p:cNvPr>
          <p:cNvSpPr txBox="1"/>
          <p:nvPr/>
        </p:nvSpPr>
        <p:spPr>
          <a:xfrm>
            <a:off x="583911" y="1259808"/>
            <a:ext cx="10495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primitive data type specifies the size and type of variable values, and it has no additional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 8 primitive data types in Java: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C09F35-24CC-4792-B491-7DD222C28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590301"/>
              </p:ext>
            </p:extLst>
          </p:nvPr>
        </p:nvGraphicFramePr>
        <p:xfrm>
          <a:off x="2976481" y="2245741"/>
          <a:ext cx="6239037" cy="4612259"/>
        </p:xfrm>
        <a:graphic>
          <a:graphicData uri="http://schemas.openxmlformats.org/drawingml/2006/table">
            <a:tbl>
              <a:tblPr/>
              <a:tblGrid>
                <a:gridCol w="2079679">
                  <a:extLst>
                    <a:ext uri="{9D8B030D-6E8A-4147-A177-3AD203B41FA5}">
                      <a16:colId xmlns:a16="http://schemas.microsoft.com/office/drawing/2014/main" val="2169034390"/>
                    </a:ext>
                  </a:extLst>
                </a:gridCol>
                <a:gridCol w="2079679">
                  <a:extLst>
                    <a:ext uri="{9D8B030D-6E8A-4147-A177-3AD203B41FA5}">
                      <a16:colId xmlns:a16="http://schemas.microsoft.com/office/drawing/2014/main" val="513295387"/>
                    </a:ext>
                  </a:extLst>
                </a:gridCol>
                <a:gridCol w="2079679">
                  <a:extLst>
                    <a:ext uri="{9D8B030D-6E8A-4147-A177-3AD203B41FA5}">
                      <a16:colId xmlns:a16="http://schemas.microsoft.com/office/drawing/2014/main" val="740597990"/>
                    </a:ext>
                  </a:extLst>
                </a:gridCol>
              </a:tblGrid>
              <a:tr h="350143">
                <a:tc>
                  <a:txBody>
                    <a:bodyPr/>
                    <a:lstStyle/>
                    <a:p>
                      <a:r>
                        <a:rPr lang="en-US" sz="1200" dirty="0"/>
                        <a:t>byte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 byte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Stores whole numbers from -128 to 127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841199"/>
                  </a:ext>
                </a:extLst>
              </a:tr>
              <a:tr h="350143">
                <a:tc>
                  <a:txBody>
                    <a:bodyPr/>
                    <a:lstStyle/>
                    <a:p>
                      <a:r>
                        <a:rPr lang="en-US" sz="1200"/>
                        <a:t>short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 bytes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whole numbers from -32,768 to 32,767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59759"/>
                  </a:ext>
                </a:extLst>
              </a:tr>
              <a:tr h="501228">
                <a:tc>
                  <a:txBody>
                    <a:bodyPr/>
                    <a:lstStyle/>
                    <a:p>
                      <a:r>
                        <a:rPr lang="en-US" sz="1200"/>
                        <a:t>int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 bytes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Stores whole numbers from -2,147,483,648 to 2,147,483,647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185795"/>
                  </a:ext>
                </a:extLst>
              </a:tr>
              <a:tr h="954482">
                <a:tc>
                  <a:txBody>
                    <a:bodyPr/>
                    <a:lstStyle/>
                    <a:p>
                      <a:r>
                        <a:rPr lang="en-US" sz="1200"/>
                        <a:t>long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 bytes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Stores whole numbers from -9,223,372,036,854,775,808 to 9,223,372,036,854,775,807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377842"/>
                  </a:ext>
                </a:extLst>
              </a:tr>
              <a:tr h="652313">
                <a:tc>
                  <a:txBody>
                    <a:bodyPr/>
                    <a:lstStyle/>
                    <a:p>
                      <a:r>
                        <a:rPr lang="en-US" sz="1200"/>
                        <a:t>float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 bytes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fractional numbers. Sufficient for storing 6 to 7 decimal digits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758681"/>
                  </a:ext>
                </a:extLst>
              </a:tr>
              <a:tr h="652313">
                <a:tc>
                  <a:txBody>
                    <a:bodyPr/>
                    <a:lstStyle/>
                    <a:p>
                      <a:r>
                        <a:rPr lang="en-US" sz="1200"/>
                        <a:t>double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 bytes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Stores fractional numbers. Sufficient for storing 15 decimal digits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3131"/>
                  </a:ext>
                </a:extLst>
              </a:tr>
              <a:tr h="350143">
                <a:tc>
                  <a:txBody>
                    <a:bodyPr/>
                    <a:lstStyle/>
                    <a:p>
                      <a:r>
                        <a:rPr lang="en-US" sz="1200"/>
                        <a:t>boolean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 bit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Stores true or false values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461380"/>
                  </a:ext>
                </a:extLst>
              </a:tr>
              <a:tr h="501228">
                <a:tc>
                  <a:txBody>
                    <a:bodyPr/>
                    <a:lstStyle/>
                    <a:p>
                      <a:r>
                        <a:rPr lang="en-US" sz="1200"/>
                        <a:t>char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 bytes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a single character/letter or ASCII values</a:t>
                      </a:r>
                    </a:p>
                  </a:txBody>
                  <a:tcPr marL="43551" marR="43551" marT="21776" marB="21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750933"/>
                  </a:ext>
                </a:extLst>
              </a:tr>
            </a:tbl>
          </a:graphicData>
        </a:graphic>
      </p:graphicFrame>
      <p:pic>
        <p:nvPicPr>
          <p:cNvPr id="5" name="datatypes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46705DFA-3E38-4425-86D7-F1B8EE5A7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0320" y="5909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847" y="0"/>
            <a:ext cx="4913453" cy="1507067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Primitive Data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D9074-01E0-493D-ACD0-474592CA4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3" y="1678866"/>
            <a:ext cx="5285714" cy="248571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329F69-F54F-47E6-8B65-B89C0710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43" y="4448920"/>
            <a:ext cx="5285714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0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Usage of classes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B7B44-EDD9-4F60-A6E4-1A9D6416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02" y="4127857"/>
            <a:ext cx="5083854" cy="1883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F26DD-556A-4F75-B913-3770786C3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571" y="4126695"/>
            <a:ext cx="4981865" cy="188336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BCBBEC1-A521-4065-B51E-65FA6F72BF99}"/>
              </a:ext>
            </a:extLst>
          </p:cNvPr>
          <p:cNvSpPr/>
          <p:nvPr/>
        </p:nvSpPr>
        <p:spPr>
          <a:xfrm>
            <a:off x="961302" y="4126695"/>
            <a:ext cx="2263812" cy="431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9E7AEA-AC1D-4F14-9A93-011293E3C4DF}"/>
              </a:ext>
            </a:extLst>
          </p:cNvPr>
          <p:cNvSpPr/>
          <p:nvPr/>
        </p:nvSpPr>
        <p:spPr>
          <a:xfrm>
            <a:off x="6409915" y="3977224"/>
            <a:ext cx="2090523" cy="431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19811-BAD3-40B0-AF58-73C634BC2896}"/>
              </a:ext>
            </a:extLst>
          </p:cNvPr>
          <p:cNvSpPr txBox="1"/>
          <p:nvPr/>
        </p:nvSpPr>
        <p:spPr>
          <a:xfrm>
            <a:off x="1008529" y="1411941"/>
            <a:ext cx="10152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Class is main aspect of object-oriented programming. To create a class, use the keyword “class”.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 supports sub classes and super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 classes can inherits properties and methods from their super classes.</a:t>
            </a:r>
          </a:p>
        </p:txBody>
      </p:sp>
      <p:pic>
        <p:nvPicPr>
          <p:cNvPr id="4" name="Classes">
            <a:hlinkClick r:id="" action="ppaction://media"/>
            <a:extLst>
              <a:ext uri="{FF2B5EF4-FFF2-40B4-BE49-F238E27FC236}">
                <a16:creationId xmlns:a16="http://schemas.microsoft.com/office/drawing/2014/main" id="{EEF103DC-D50E-4866-804C-14FDA5609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5742" y="61785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7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13447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Usage of interfaces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88814-2AD7-4CE8-9BC4-0DD8C5A1C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024" y="3247946"/>
            <a:ext cx="5508197" cy="270315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3FB4349-026C-4231-8D0C-1D1A3630A45F}"/>
              </a:ext>
            </a:extLst>
          </p:cNvPr>
          <p:cNvSpPr/>
          <p:nvPr/>
        </p:nvSpPr>
        <p:spPr>
          <a:xfrm>
            <a:off x="3506024" y="3247945"/>
            <a:ext cx="3536576" cy="395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96FB-644C-4EA5-AF94-156D998D52BD}"/>
              </a:ext>
            </a:extLst>
          </p:cNvPr>
          <p:cNvSpPr txBox="1"/>
          <p:nvPr/>
        </p:nvSpPr>
        <p:spPr>
          <a:xfrm>
            <a:off x="1420837" y="1493619"/>
            <a:ext cx="967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Interface is a completely abstract class that is used to group related methods with empty bodies. The interface cashier1 is an example for it.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interface">
            <a:hlinkClick r:id="" action="ppaction://media"/>
            <a:extLst>
              <a:ext uri="{FF2B5EF4-FFF2-40B4-BE49-F238E27FC236}">
                <a16:creationId xmlns:a16="http://schemas.microsoft.com/office/drawing/2014/main" id="{8DF09291-569F-44FE-993C-DDE1F2CCC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706" y="60317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1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13447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UML diagrams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968EEFD-5A8E-4C15-946D-C51794A7E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0" y="2525573"/>
            <a:ext cx="5153025" cy="31813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208088B-8174-49E8-A410-9AD0E774B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31" y="1968361"/>
            <a:ext cx="6010275" cy="429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594655-9059-432D-BA2B-9688F6AA424B}"/>
              </a:ext>
            </a:extLst>
          </p:cNvPr>
          <p:cNvSpPr txBox="1"/>
          <p:nvPr/>
        </p:nvSpPr>
        <p:spPr>
          <a:xfrm>
            <a:off x="1913208" y="5706923"/>
            <a:ext cx="180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Diagram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80C3F-B1BE-40EC-84BF-5C6BC7C6C0C2}"/>
              </a:ext>
            </a:extLst>
          </p:cNvPr>
          <p:cNvSpPr txBox="1"/>
          <p:nvPr/>
        </p:nvSpPr>
        <p:spPr>
          <a:xfrm>
            <a:off x="7712649" y="6303219"/>
            <a:ext cx="246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</a:p>
        </p:txBody>
      </p:sp>
      <p:pic>
        <p:nvPicPr>
          <p:cNvPr id="3" name="uml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A74315C3-2555-4866-8495-CB2872E12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9113" y="61126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0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0E9-75D9-4329-8444-6DFA3E5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13447"/>
            <a:ext cx="73152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latin typeface="Book Antiqua" panose="02040602050305030304" pitchFamily="18" charset="0"/>
              </a:rPr>
              <a:t>Static &amp; Dynamic Bindings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30B81-7D44-4FD6-94D1-D6C526C85E27}"/>
              </a:ext>
            </a:extLst>
          </p:cNvPr>
          <p:cNvSpPr txBox="1"/>
          <p:nvPr/>
        </p:nvSpPr>
        <p:spPr>
          <a:xfrm>
            <a:off x="757005" y="1156473"/>
            <a:ext cx="10416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type of the object is determined at compiled time(by the compiler), it is known as static binding.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there is any private, final or static method in a class, there is static binding.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Overloading example for Static Binding</a:t>
            </a:r>
          </a:p>
          <a:p>
            <a:endParaRPr lang="en-US" sz="20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16CCB8-4163-4641-A22E-BFE2104B9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04049"/>
            <a:ext cx="7112543" cy="4234376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B49695-6933-4FB0-AB1A-A41779851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6835" y="59734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7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935</TotalTime>
  <Words>638</Words>
  <Application>Microsoft Office PowerPoint</Application>
  <PresentationFormat>Widescreen</PresentationFormat>
  <Paragraphs>108</Paragraphs>
  <Slides>16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Book Antiqua</vt:lpstr>
      <vt:lpstr>Century Gothic</vt:lpstr>
      <vt:lpstr>Wingdings 3</vt:lpstr>
      <vt:lpstr>Slice</vt:lpstr>
      <vt:lpstr>PowerPoint Presentation</vt:lpstr>
      <vt:lpstr>Inventory Management &amp; Billing System</vt:lpstr>
      <vt:lpstr>Group Members</vt:lpstr>
      <vt:lpstr>Primitive Data Types</vt:lpstr>
      <vt:lpstr>Primitive Data Types</vt:lpstr>
      <vt:lpstr>Usage of classes</vt:lpstr>
      <vt:lpstr>Usage of interfaces</vt:lpstr>
      <vt:lpstr>UML diagrams</vt:lpstr>
      <vt:lpstr>Static &amp; Dynamic Bindings </vt:lpstr>
      <vt:lpstr>Design patterns</vt:lpstr>
      <vt:lpstr>Design patterns</vt:lpstr>
      <vt:lpstr>Usage of GUI Elements</vt:lpstr>
      <vt:lpstr>Usage of exception handling</vt:lpstr>
      <vt:lpstr>Use of proper coding standards</vt:lpstr>
      <vt:lpstr>Use of proper coding standards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UdayaSanjeewa</dc:creator>
  <cp:lastModifiedBy>UdayaSanjeewa</cp:lastModifiedBy>
  <cp:revision>36</cp:revision>
  <dcterms:created xsi:type="dcterms:W3CDTF">2020-09-24T19:47:48Z</dcterms:created>
  <dcterms:modified xsi:type="dcterms:W3CDTF">2020-09-25T18:16:53Z</dcterms:modified>
</cp:coreProperties>
</file>